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63" r:id="rId4"/>
    <p:sldId id="264" r:id="rId5"/>
    <p:sldId id="262"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7"/>
    <p:restoredTop sz="94658"/>
  </p:normalViewPr>
  <p:slideViewPr>
    <p:cSldViewPr snapToGrid="0">
      <p:cViewPr varScale="1">
        <p:scale>
          <a:sx n="120" d="100"/>
          <a:sy n="120" d="100"/>
        </p:scale>
        <p:origin x="25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0323-E15A-9713-1A8E-1BEB61678B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A33EABC-72ED-FC0C-B961-582FCAAE0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877C93-5DC1-064C-49F4-A4E1EE8F0B11}"/>
              </a:ext>
            </a:extLst>
          </p:cNvPr>
          <p:cNvSpPr>
            <a:spLocks noGrp="1"/>
          </p:cNvSpPr>
          <p:nvPr>
            <p:ph type="dt" sz="half" idx="10"/>
          </p:nvPr>
        </p:nvSpPr>
        <p:spPr/>
        <p:txBody>
          <a:bodyPr/>
          <a:lstStyle/>
          <a:p>
            <a:fld id="{1160EA64-D806-43AC-9DF2-F8C432F32B4C}" type="datetimeFigureOut">
              <a:rPr lang="en-US" smtClean="0"/>
              <a:t>12/9/24</a:t>
            </a:fld>
            <a:endParaRPr lang="en-US" dirty="0"/>
          </a:p>
        </p:txBody>
      </p:sp>
      <p:sp>
        <p:nvSpPr>
          <p:cNvPr id="5" name="Footer Placeholder 4">
            <a:extLst>
              <a:ext uri="{FF2B5EF4-FFF2-40B4-BE49-F238E27FC236}">
                <a16:creationId xmlns:a16="http://schemas.microsoft.com/office/drawing/2014/main" id="{173D80A9-3607-C1EC-CEA1-B5A00C55F8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3FBD2C-2AC1-C9AB-ECEE-A1867DDD01F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0257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DDB4-129C-7612-9FDA-072483AEB7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34924E-8995-FF30-3D8B-2C9109A4469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13EC9E-7F78-DB52-CDCD-F7E480A6816F}"/>
              </a:ext>
            </a:extLst>
          </p:cNvPr>
          <p:cNvSpPr>
            <a:spLocks noGrp="1"/>
          </p:cNvSpPr>
          <p:nvPr>
            <p:ph type="dt" sz="half" idx="10"/>
          </p:nvPr>
        </p:nvSpPr>
        <p:spPr/>
        <p:txBody>
          <a:bodyPr/>
          <a:lstStyle/>
          <a:p>
            <a:fld id="{E9F9C37B-1D36-470B-8223-D6C91242EC14}" type="datetimeFigureOut">
              <a:rPr lang="en-US" smtClean="0"/>
              <a:t>12/9/24</a:t>
            </a:fld>
            <a:endParaRPr lang="en-US" dirty="0"/>
          </a:p>
        </p:txBody>
      </p:sp>
      <p:sp>
        <p:nvSpPr>
          <p:cNvPr id="5" name="Footer Placeholder 4">
            <a:extLst>
              <a:ext uri="{FF2B5EF4-FFF2-40B4-BE49-F238E27FC236}">
                <a16:creationId xmlns:a16="http://schemas.microsoft.com/office/drawing/2014/main" id="{CD49B928-DDF2-1CBA-2C08-4A1A2A366B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E57C6E-81A2-2B9E-8107-3826AD442CE3}"/>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047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E6704-A4A4-7883-190C-304C291F37D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BC0F62-D8C6-4082-0ABB-A208C992499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F4DA9A-E819-8DA8-3FA2-721BD1C6128C}"/>
              </a:ext>
            </a:extLst>
          </p:cNvPr>
          <p:cNvSpPr>
            <a:spLocks noGrp="1"/>
          </p:cNvSpPr>
          <p:nvPr>
            <p:ph type="dt" sz="half" idx="10"/>
          </p:nvPr>
        </p:nvSpPr>
        <p:spPr/>
        <p:txBody>
          <a:bodyPr/>
          <a:lstStyle/>
          <a:p>
            <a:fld id="{67C6F52A-A82B-47A2-A83A-8C4C91F2D59F}" type="datetimeFigureOut">
              <a:rPr lang="en-US" smtClean="0"/>
              <a:t>12/9/24</a:t>
            </a:fld>
            <a:endParaRPr lang="en-US" dirty="0"/>
          </a:p>
        </p:txBody>
      </p:sp>
      <p:sp>
        <p:nvSpPr>
          <p:cNvPr id="5" name="Footer Placeholder 4">
            <a:extLst>
              <a:ext uri="{FF2B5EF4-FFF2-40B4-BE49-F238E27FC236}">
                <a16:creationId xmlns:a16="http://schemas.microsoft.com/office/drawing/2014/main" id="{46E7FDD4-9DCF-3B9A-34C3-B5BF6B9195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F1223B-7006-E78A-C1EB-C085DC8A492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3082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DD8C-F315-F9D8-5067-04A6ED5DD7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AE10D21-7128-31DA-06DA-CE4122D169A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B8182D-2E17-EB1C-D841-ECFD361BCB69}"/>
              </a:ext>
            </a:extLst>
          </p:cNvPr>
          <p:cNvSpPr>
            <a:spLocks noGrp="1"/>
          </p:cNvSpPr>
          <p:nvPr>
            <p:ph type="dt" sz="half" idx="10"/>
          </p:nvPr>
        </p:nvSpPr>
        <p:spPr/>
        <p:txBody>
          <a:bodyPr/>
          <a:lstStyle/>
          <a:p>
            <a:fld id="{F070A7B3-6521-4DCA-87E5-044747A908C1}" type="datetimeFigureOut">
              <a:rPr lang="en-US" smtClean="0"/>
              <a:t>12/9/24</a:t>
            </a:fld>
            <a:endParaRPr lang="en-US" dirty="0"/>
          </a:p>
        </p:txBody>
      </p:sp>
      <p:sp>
        <p:nvSpPr>
          <p:cNvPr id="5" name="Footer Placeholder 4">
            <a:extLst>
              <a:ext uri="{FF2B5EF4-FFF2-40B4-BE49-F238E27FC236}">
                <a16:creationId xmlns:a16="http://schemas.microsoft.com/office/drawing/2014/main" id="{57E13039-8FA6-00FA-E5E1-AC2E9CD11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2AF654-2297-EC7A-539B-E222372A19B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682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4E60-6C0E-1553-5EF5-16FDC1F65DD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A74062-2E2A-0C6C-7D9E-0346993B76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ACD4E1F-01EC-BF1A-7166-BF26C9DE4AC9}"/>
              </a:ext>
            </a:extLst>
          </p:cNvPr>
          <p:cNvSpPr>
            <a:spLocks noGrp="1"/>
          </p:cNvSpPr>
          <p:nvPr>
            <p:ph type="dt" sz="half" idx="10"/>
          </p:nvPr>
        </p:nvSpPr>
        <p:spPr/>
        <p:txBody>
          <a:bodyPr/>
          <a:lstStyle/>
          <a:p>
            <a:fld id="{1160EA64-D806-43AC-9DF2-F8C432F32B4C}" type="datetimeFigureOut">
              <a:rPr lang="en-US" smtClean="0"/>
              <a:t>12/9/24</a:t>
            </a:fld>
            <a:endParaRPr lang="en-US" dirty="0"/>
          </a:p>
        </p:txBody>
      </p:sp>
      <p:sp>
        <p:nvSpPr>
          <p:cNvPr id="5" name="Footer Placeholder 4">
            <a:extLst>
              <a:ext uri="{FF2B5EF4-FFF2-40B4-BE49-F238E27FC236}">
                <a16:creationId xmlns:a16="http://schemas.microsoft.com/office/drawing/2014/main" id="{15672997-9DBA-C5A8-1262-B09FAA6573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C7963E-DF16-3B99-563E-8597BA200BB6}"/>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030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B191-6553-042B-1B6B-4E0010096B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61DDF2-4790-1139-8B28-5305A9EE56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7AFE117-D6EA-8285-9F7D-471F50BAB4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C0BFE37-C138-62DC-5664-B2E90FE913C3}"/>
              </a:ext>
            </a:extLst>
          </p:cNvPr>
          <p:cNvSpPr>
            <a:spLocks noGrp="1"/>
          </p:cNvSpPr>
          <p:nvPr>
            <p:ph type="dt" sz="half" idx="10"/>
          </p:nvPr>
        </p:nvSpPr>
        <p:spPr/>
        <p:txBody>
          <a:bodyPr/>
          <a:lstStyle/>
          <a:p>
            <a:fld id="{AB134690-1557-4C89-A502-4959FE7FAD70}" type="datetimeFigureOut">
              <a:rPr lang="en-US" smtClean="0"/>
              <a:t>12/9/24</a:t>
            </a:fld>
            <a:endParaRPr lang="en-US" dirty="0"/>
          </a:p>
        </p:txBody>
      </p:sp>
      <p:sp>
        <p:nvSpPr>
          <p:cNvPr id="6" name="Footer Placeholder 5">
            <a:extLst>
              <a:ext uri="{FF2B5EF4-FFF2-40B4-BE49-F238E27FC236}">
                <a16:creationId xmlns:a16="http://schemas.microsoft.com/office/drawing/2014/main" id="{8B35D7A9-D2FC-D40C-26BC-0E9785A433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A545FF-3923-06C6-5AC3-3786C3745B1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7704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07E2-450B-3E5C-B459-0884A5036D7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F852AB-250F-FB03-D1BE-705A10381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C7423D-D06A-8043-0F94-6EEFEED5D0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A7949DE-1C90-1EEA-4AB4-0B321755B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508492-13C9-0586-627C-517BDDED1A2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32F1CE9-00C5-47C7-8335-B57E27E86168}"/>
              </a:ext>
            </a:extLst>
          </p:cNvPr>
          <p:cNvSpPr>
            <a:spLocks noGrp="1"/>
          </p:cNvSpPr>
          <p:nvPr>
            <p:ph type="dt" sz="half" idx="10"/>
          </p:nvPr>
        </p:nvSpPr>
        <p:spPr/>
        <p:txBody>
          <a:bodyPr/>
          <a:lstStyle/>
          <a:p>
            <a:fld id="{1160EA64-D806-43AC-9DF2-F8C432F32B4C}" type="datetimeFigureOut">
              <a:rPr lang="en-US" smtClean="0"/>
              <a:t>12/9/24</a:t>
            </a:fld>
            <a:endParaRPr lang="en-US" dirty="0"/>
          </a:p>
        </p:txBody>
      </p:sp>
      <p:sp>
        <p:nvSpPr>
          <p:cNvPr id="8" name="Footer Placeholder 7">
            <a:extLst>
              <a:ext uri="{FF2B5EF4-FFF2-40B4-BE49-F238E27FC236}">
                <a16:creationId xmlns:a16="http://schemas.microsoft.com/office/drawing/2014/main" id="{680592F7-0EE4-DBD9-4F6C-2DEF7386958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F7112-1BE6-4916-352D-35415E31E1D6}"/>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902432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D06F-64CD-18D1-6AD7-804CC658CD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881C2FD-D4CB-3EF3-5198-0D516D61F050}"/>
              </a:ext>
            </a:extLst>
          </p:cNvPr>
          <p:cNvSpPr>
            <a:spLocks noGrp="1"/>
          </p:cNvSpPr>
          <p:nvPr>
            <p:ph type="dt" sz="half" idx="10"/>
          </p:nvPr>
        </p:nvSpPr>
        <p:spPr/>
        <p:txBody>
          <a:bodyPr/>
          <a:lstStyle/>
          <a:p>
            <a:fld id="{E1037C31-9E7A-4F99-8774-A0E530DE1A42}" type="datetimeFigureOut">
              <a:rPr lang="en-US" smtClean="0"/>
              <a:t>12/9/24</a:t>
            </a:fld>
            <a:endParaRPr lang="en-US" dirty="0"/>
          </a:p>
        </p:txBody>
      </p:sp>
      <p:sp>
        <p:nvSpPr>
          <p:cNvPr id="4" name="Footer Placeholder 3">
            <a:extLst>
              <a:ext uri="{FF2B5EF4-FFF2-40B4-BE49-F238E27FC236}">
                <a16:creationId xmlns:a16="http://schemas.microsoft.com/office/drawing/2014/main" id="{752BD781-9DA1-A94A-9104-24B39014F54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9464D11-AE84-0304-E8B7-415B715A102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6462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36694-2F66-C263-1212-35DEAB11DDB7}"/>
              </a:ext>
            </a:extLst>
          </p:cNvPr>
          <p:cNvSpPr>
            <a:spLocks noGrp="1"/>
          </p:cNvSpPr>
          <p:nvPr>
            <p:ph type="dt" sz="half" idx="10"/>
          </p:nvPr>
        </p:nvSpPr>
        <p:spPr/>
        <p:txBody>
          <a:bodyPr/>
          <a:lstStyle/>
          <a:p>
            <a:fld id="{C278504F-A551-4DE0-9316-4DCD1D8CC752}" type="datetimeFigureOut">
              <a:rPr lang="en-US" smtClean="0"/>
              <a:t>12/9/24</a:t>
            </a:fld>
            <a:endParaRPr lang="en-US" dirty="0"/>
          </a:p>
        </p:txBody>
      </p:sp>
      <p:sp>
        <p:nvSpPr>
          <p:cNvPr id="3" name="Footer Placeholder 2">
            <a:extLst>
              <a:ext uri="{FF2B5EF4-FFF2-40B4-BE49-F238E27FC236}">
                <a16:creationId xmlns:a16="http://schemas.microsoft.com/office/drawing/2014/main" id="{2FE763B3-32DB-F264-B9C3-9087B027E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E1E2811-8AF0-C591-5F01-7248FC5D7BF8}"/>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7314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2C46-DDB3-660C-C1C1-64FB7692229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34C3FB8-A5AB-9376-C3C8-7D891F1F21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4F7E076-487F-0ED2-3AC3-DF51EDBB2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838C74-A118-70BB-394B-FF639BE6C5F9}"/>
              </a:ext>
            </a:extLst>
          </p:cNvPr>
          <p:cNvSpPr>
            <a:spLocks noGrp="1"/>
          </p:cNvSpPr>
          <p:nvPr>
            <p:ph type="dt" sz="half" idx="10"/>
          </p:nvPr>
        </p:nvSpPr>
        <p:spPr/>
        <p:txBody>
          <a:bodyPr/>
          <a:lstStyle/>
          <a:p>
            <a:fld id="{D1BE4249-C0D0-4B06-8692-E8BB871AF643}" type="datetimeFigureOut">
              <a:rPr lang="en-US" smtClean="0"/>
              <a:t>12/9/24</a:t>
            </a:fld>
            <a:endParaRPr lang="en-US" dirty="0"/>
          </a:p>
        </p:txBody>
      </p:sp>
      <p:sp>
        <p:nvSpPr>
          <p:cNvPr id="6" name="Footer Placeholder 5">
            <a:extLst>
              <a:ext uri="{FF2B5EF4-FFF2-40B4-BE49-F238E27FC236}">
                <a16:creationId xmlns:a16="http://schemas.microsoft.com/office/drawing/2014/main" id="{C44DB4DB-47F7-4376-2458-ECE4628A7AA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2655C0-D94B-84C7-50CB-039C5C4174B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1447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4139-BE48-2F2C-9554-3093D2815DD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64633E-5E7B-BDD6-8F21-6FF49C769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B16190-6E3B-0DBC-35B7-600825A06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C8653D0-4A3B-8E3D-3538-5B11E832E1B8}"/>
              </a:ext>
            </a:extLst>
          </p:cNvPr>
          <p:cNvSpPr>
            <a:spLocks noGrp="1"/>
          </p:cNvSpPr>
          <p:nvPr>
            <p:ph type="dt" sz="half" idx="10"/>
          </p:nvPr>
        </p:nvSpPr>
        <p:spPr/>
        <p:txBody>
          <a:bodyPr/>
          <a:lstStyle/>
          <a:p>
            <a:fld id="{042B0DB6-F5C7-45FB-8CF3-31B45F9C2DAC}" type="datetimeFigureOut">
              <a:rPr lang="en-US" smtClean="0"/>
              <a:t>12/9/24</a:t>
            </a:fld>
            <a:endParaRPr lang="en-US" dirty="0"/>
          </a:p>
        </p:txBody>
      </p:sp>
      <p:sp>
        <p:nvSpPr>
          <p:cNvPr id="6" name="Footer Placeholder 5">
            <a:extLst>
              <a:ext uri="{FF2B5EF4-FFF2-40B4-BE49-F238E27FC236}">
                <a16:creationId xmlns:a16="http://schemas.microsoft.com/office/drawing/2014/main" id="{4F3B1A3D-2E37-D569-7330-FCC8BDC289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CF29F3-C275-FBE7-3A4D-D68BFD50684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14159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DCAC4-1A29-FFB2-6088-48DEEB5D3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AE8F3C-F9F1-341D-4839-B5C048B22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F53766-61DE-57FA-ACFA-2106A3226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60EA64-D806-43AC-9DF2-F8C432F32B4C}" type="datetimeFigureOut">
              <a:rPr lang="en-US" smtClean="0"/>
              <a:t>12/9/24</a:t>
            </a:fld>
            <a:endParaRPr lang="en-US" dirty="0"/>
          </a:p>
        </p:txBody>
      </p:sp>
      <p:sp>
        <p:nvSpPr>
          <p:cNvPr id="5" name="Footer Placeholder 4">
            <a:extLst>
              <a:ext uri="{FF2B5EF4-FFF2-40B4-BE49-F238E27FC236}">
                <a16:creationId xmlns:a16="http://schemas.microsoft.com/office/drawing/2014/main" id="{901B3F8F-41FC-E306-9FE1-032635136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E000B60-B701-EF9E-82D7-2E4C2C63A7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658518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5A06A18-EE00-7EFD-8AA7-7ADDF5FA1DD7}"/>
              </a:ext>
            </a:extLst>
          </p:cNvPr>
          <p:cNvSpPr>
            <a:spLocks noGrp="1"/>
          </p:cNvSpPr>
          <p:nvPr>
            <p:ph type="ctrTitle"/>
          </p:nvPr>
        </p:nvSpPr>
        <p:spPr>
          <a:xfrm>
            <a:off x="1314824" y="735106"/>
            <a:ext cx="10053763" cy="2928470"/>
          </a:xfrm>
        </p:spPr>
        <p:txBody>
          <a:bodyPr anchor="b">
            <a:normAutofit/>
          </a:bodyPr>
          <a:lstStyle/>
          <a:p>
            <a:pPr algn="l"/>
            <a:r>
              <a:rPr lang="en-IN" sz="4800" dirty="0">
                <a:solidFill>
                  <a:srgbClr val="FFFFFF"/>
                </a:solidFill>
                <a:effectLst/>
                <a:latin typeface="Helvetica" pitchFamily="2" charset="0"/>
              </a:rPr>
              <a:t>FORMULA-1 RACE OUTCOMES PREDICTION</a:t>
            </a:r>
            <a:br>
              <a:rPr lang="en-IN" sz="4800" dirty="0">
                <a:solidFill>
                  <a:srgbClr val="FFFFFF"/>
                </a:solidFill>
                <a:effectLst/>
                <a:latin typeface="Helvetica" pitchFamily="2" charset="0"/>
              </a:rPr>
            </a:br>
            <a:endParaRPr lang="en-US" sz="4800" dirty="0">
              <a:solidFill>
                <a:srgbClr val="FFFFFF"/>
              </a:solidFill>
            </a:endParaRPr>
          </a:p>
        </p:txBody>
      </p:sp>
      <p:sp>
        <p:nvSpPr>
          <p:cNvPr id="3" name="Subtitle 2">
            <a:extLst>
              <a:ext uri="{FF2B5EF4-FFF2-40B4-BE49-F238E27FC236}">
                <a16:creationId xmlns:a16="http://schemas.microsoft.com/office/drawing/2014/main" id="{36A366EA-1C34-DE03-868D-DBA1CAE4B542}"/>
              </a:ext>
            </a:extLst>
          </p:cNvPr>
          <p:cNvSpPr>
            <a:spLocks noGrp="1"/>
          </p:cNvSpPr>
          <p:nvPr>
            <p:ph type="subTitle" idx="1"/>
          </p:nvPr>
        </p:nvSpPr>
        <p:spPr>
          <a:xfrm>
            <a:off x="1350682" y="4870824"/>
            <a:ext cx="10005951" cy="1458258"/>
          </a:xfrm>
        </p:spPr>
        <p:txBody>
          <a:bodyPr anchor="ctr">
            <a:normAutofit/>
          </a:bodyPr>
          <a:lstStyle/>
          <a:p>
            <a:pPr algn="l"/>
            <a:r>
              <a:rPr lang="en-IN" dirty="0">
                <a:effectLst/>
                <a:latin typeface="Helvetica" pitchFamily="2" charset="0"/>
              </a:rPr>
              <a:t>- Suchitra Hole, Yogita Bisht </a:t>
            </a:r>
          </a:p>
          <a:p>
            <a:pPr algn="l"/>
            <a:endParaRPr lang="en-US" dirty="0"/>
          </a:p>
        </p:txBody>
      </p:sp>
    </p:spTree>
    <p:extLst>
      <p:ext uri="{BB962C8B-B14F-4D97-AF65-F5344CB8AC3E}">
        <p14:creationId xmlns:p14="http://schemas.microsoft.com/office/powerpoint/2010/main" val="85114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D11C0-F2DB-1DD5-6A02-873982C8A234}"/>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PROJECT OVERVIEW</a:t>
            </a:r>
            <a:endParaRPr lang="en-US" sz="4000" dirty="0">
              <a:solidFill>
                <a:srgbClr val="FFFFFF"/>
              </a:solidFill>
            </a:endParaRPr>
          </a:p>
        </p:txBody>
      </p:sp>
      <p:sp>
        <p:nvSpPr>
          <p:cNvPr id="3" name="Content Placeholder 2">
            <a:extLst>
              <a:ext uri="{FF2B5EF4-FFF2-40B4-BE49-F238E27FC236}">
                <a16:creationId xmlns:a16="http://schemas.microsoft.com/office/drawing/2014/main" id="{9F799CE1-EEB1-1E02-FA33-CBAEEB451B8D}"/>
              </a:ext>
            </a:extLst>
          </p:cNvPr>
          <p:cNvSpPr>
            <a:spLocks noGrp="1"/>
          </p:cNvSpPr>
          <p:nvPr>
            <p:ph idx="1"/>
          </p:nvPr>
        </p:nvSpPr>
        <p:spPr>
          <a:xfrm>
            <a:off x="1371599" y="1587321"/>
            <a:ext cx="9724031" cy="3683358"/>
          </a:xfrm>
        </p:spPr>
        <p:txBody>
          <a:bodyPr anchor="ctr">
            <a:normAutofit/>
          </a:bodyPr>
          <a:lstStyle/>
          <a:p>
            <a:r>
              <a:rPr lang="en-IN" sz="1800" dirty="0">
                <a:latin typeface="__fkGroteskNeue_598ab8"/>
              </a:rPr>
              <a:t>Our project focuses on utilizing historical data to forecast Formula 1 race outcomes for the years 2017 to 2023 (test data). </a:t>
            </a:r>
          </a:p>
          <a:p>
            <a:r>
              <a:rPr lang="en-IN" sz="1800" dirty="0">
                <a:latin typeface="__fkGroteskNeue_598ab8"/>
              </a:rPr>
              <a:t>We aim to address two main questions: </a:t>
            </a:r>
          </a:p>
          <a:p>
            <a:pPr marL="400050" indent="-400050">
              <a:buFont typeface="+mj-lt"/>
              <a:buAutoNum type="romanLcPeriod"/>
            </a:pPr>
            <a:r>
              <a:rPr lang="en-IN" sz="1800" dirty="0">
                <a:latin typeface="__fkGroteskNeue_598ab8"/>
              </a:rPr>
              <a:t>Podium Predictions: Who are the top contenders for podium finishes (top 3 positions) in each race?</a:t>
            </a:r>
          </a:p>
          <a:p>
            <a:pPr marL="400050" indent="-400050">
              <a:buFont typeface="+mj-lt"/>
              <a:buAutoNum type="romanLcPeriod"/>
            </a:pPr>
            <a:r>
              <a:rPr lang="en-IN" sz="1800" dirty="0">
                <a:latin typeface="__fkGroteskNeue_598ab8"/>
              </a:rPr>
              <a:t>Constructors Championship: Which three teams are the frontrunners for the constructors' title?</a:t>
            </a:r>
          </a:p>
          <a:p>
            <a:r>
              <a:rPr lang="en-US" sz="1800" dirty="0">
                <a:latin typeface="__fkGroteskNeue_598ab8"/>
              </a:rPr>
              <a:t>Tools used : Python </a:t>
            </a:r>
            <a:r>
              <a:rPr lang="en-US" sz="1800" dirty="0" err="1">
                <a:latin typeface="__fkGroteskNeue_598ab8"/>
              </a:rPr>
              <a:t>Jupyter</a:t>
            </a:r>
            <a:r>
              <a:rPr lang="en-US" sz="1800" dirty="0">
                <a:latin typeface="__fkGroteskNeue_598ab8"/>
              </a:rPr>
              <a:t> Notebook, </a:t>
            </a:r>
            <a:r>
              <a:rPr lang="en-IN" sz="1800" dirty="0">
                <a:latin typeface="__fkGroteskNeue_598ab8"/>
              </a:rPr>
              <a:t>DB Browser for SQLite (DB4S)</a:t>
            </a:r>
            <a:endParaRPr lang="en-US" sz="1800" dirty="0">
              <a:latin typeface="__fkGroteskNeue_598ab8"/>
            </a:endParaRPr>
          </a:p>
        </p:txBody>
      </p:sp>
    </p:spTree>
    <p:extLst>
      <p:ext uri="{BB962C8B-B14F-4D97-AF65-F5344CB8AC3E}">
        <p14:creationId xmlns:p14="http://schemas.microsoft.com/office/powerpoint/2010/main" val="343004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E5D29C-1086-3585-D31C-ABD489D3033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FF3398-6E9E-7D9A-271C-4330A52B8346}"/>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DATABASE SCHEMA</a:t>
            </a:r>
          </a:p>
        </p:txBody>
      </p:sp>
      <p:pic>
        <p:nvPicPr>
          <p:cNvPr id="8" name="Picture 7" descr="A screenshot of a computer&#10;&#10;Description automatically generated">
            <a:extLst>
              <a:ext uri="{FF2B5EF4-FFF2-40B4-BE49-F238E27FC236}">
                <a16:creationId xmlns:a16="http://schemas.microsoft.com/office/drawing/2014/main" id="{B484F10C-FE65-B538-2CBD-52C3D0290670}"/>
              </a:ext>
            </a:extLst>
          </p:cNvPr>
          <p:cNvPicPr>
            <a:picLocks noChangeAspect="1"/>
          </p:cNvPicPr>
          <p:nvPr/>
        </p:nvPicPr>
        <p:blipFill>
          <a:blip r:embed="rId2"/>
          <a:srcRect b="37225"/>
          <a:stretch/>
        </p:blipFill>
        <p:spPr>
          <a:xfrm>
            <a:off x="1289071" y="2326886"/>
            <a:ext cx="4376005" cy="1625750"/>
          </a:xfrm>
          <a:prstGeom prst="rect">
            <a:avLst/>
          </a:prstGeom>
        </p:spPr>
      </p:pic>
      <p:pic>
        <p:nvPicPr>
          <p:cNvPr id="3" name="Picture 2" descr="A diagram of a computer&#10;&#10;Description automatically generated with medium confidence">
            <a:extLst>
              <a:ext uri="{FF2B5EF4-FFF2-40B4-BE49-F238E27FC236}">
                <a16:creationId xmlns:a16="http://schemas.microsoft.com/office/drawing/2014/main" id="{0D4383B3-561C-D19C-430A-8A171505626E}"/>
              </a:ext>
            </a:extLst>
          </p:cNvPr>
          <p:cNvPicPr>
            <a:picLocks noChangeAspect="1"/>
          </p:cNvPicPr>
          <p:nvPr/>
        </p:nvPicPr>
        <p:blipFill>
          <a:blip r:embed="rId3"/>
          <a:stretch>
            <a:fillRect/>
          </a:stretch>
        </p:blipFill>
        <p:spPr>
          <a:xfrm>
            <a:off x="2917378" y="3803780"/>
            <a:ext cx="8735905" cy="2928790"/>
          </a:xfrm>
          <a:prstGeom prst="rect">
            <a:avLst/>
          </a:prstGeom>
        </p:spPr>
      </p:pic>
      <p:sp>
        <p:nvSpPr>
          <p:cNvPr id="21" name="TextBox 20">
            <a:extLst>
              <a:ext uri="{FF2B5EF4-FFF2-40B4-BE49-F238E27FC236}">
                <a16:creationId xmlns:a16="http://schemas.microsoft.com/office/drawing/2014/main" id="{C1F9E77B-4073-D3E6-366D-606A61AE5A97}"/>
              </a:ext>
            </a:extLst>
          </p:cNvPr>
          <p:cNvSpPr txBox="1"/>
          <p:nvPr/>
        </p:nvSpPr>
        <p:spPr>
          <a:xfrm>
            <a:off x="1141991" y="1874737"/>
            <a:ext cx="10855842" cy="1385266"/>
          </a:xfrm>
          <a:prstGeom prst="rect">
            <a:avLst/>
          </a:prstGeom>
        </p:spPr>
        <p:txBody>
          <a:bodyPr vert="horz" lIns="91440" tIns="45720" rIns="91440" bIns="45720" rtlCol="0">
            <a:normAutofit/>
          </a:bodyPr>
          <a:lstStyle/>
          <a:p>
            <a:pPr>
              <a:lnSpc>
                <a:spcPct val="90000"/>
              </a:lnSpc>
              <a:spcAft>
                <a:spcPts val="600"/>
              </a:spcAft>
            </a:pPr>
            <a:r>
              <a:rPr lang="en-US" sz="2000" b="0" i="0" u="none" strike="noStrike" dirty="0">
                <a:effectLst/>
              </a:rPr>
              <a:t>The schema comprises of the following tables that capture various aspects of Formula 1 racing:</a:t>
            </a:r>
          </a:p>
        </p:txBody>
      </p:sp>
    </p:spTree>
    <p:extLst>
      <p:ext uri="{BB962C8B-B14F-4D97-AF65-F5344CB8AC3E}">
        <p14:creationId xmlns:p14="http://schemas.microsoft.com/office/powerpoint/2010/main" val="200989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1F29BD27-4BDE-524B-2818-8482305782FD}"/>
              </a:ext>
            </a:extLst>
          </p:cNvPr>
          <p:cNvPicPr>
            <a:picLocks noChangeAspect="1"/>
          </p:cNvPicPr>
          <p:nvPr/>
        </p:nvPicPr>
        <p:blipFill>
          <a:blip r:embed="rId2"/>
          <a:stretch>
            <a:fillRect/>
          </a:stretch>
        </p:blipFill>
        <p:spPr>
          <a:xfrm>
            <a:off x="849704" y="341556"/>
            <a:ext cx="7263563" cy="6174028"/>
          </a:xfrm>
          <a:prstGeom prst="rect">
            <a:avLst/>
          </a:prstGeom>
        </p:spPr>
      </p:pic>
      <p:sp>
        <p:nvSpPr>
          <p:cNvPr id="6" name="Title 1">
            <a:extLst>
              <a:ext uri="{FF2B5EF4-FFF2-40B4-BE49-F238E27FC236}">
                <a16:creationId xmlns:a16="http://schemas.microsoft.com/office/drawing/2014/main" id="{99B5DF8E-22F8-AA3C-36D2-FDD31D3EED97}"/>
              </a:ext>
            </a:extLst>
          </p:cNvPr>
          <p:cNvSpPr>
            <a:spLocks noGrp="1"/>
          </p:cNvSpPr>
          <p:nvPr>
            <p:ph type="title"/>
          </p:nvPr>
        </p:nvSpPr>
        <p:spPr>
          <a:xfrm>
            <a:off x="8585825" y="2215717"/>
            <a:ext cx="3614295" cy="1030515"/>
          </a:xfrm>
        </p:spPr>
        <p:txBody>
          <a:bodyPr vert="horz" lIns="91440" tIns="45720" rIns="91440" bIns="45720" rtlCol="0" anchor="ctr">
            <a:normAutofit fontScale="90000"/>
          </a:bodyPr>
          <a:lstStyle/>
          <a:p>
            <a:r>
              <a:rPr lang="en-US" sz="4000" dirty="0">
                <a:solidFill>
                  <a:srgbClr val="FFFFFF"/>
                </a:solidFill>
              </a:rPr>
              <a:t>DATABASE CONNECTION</a:t>
            </a:r>
          </a:p>
        </p:txBody>
      </p:sp>
    </p:spTree>
    <p:extLst>
      <p:ext uri="{BB962C8B-B14F-4D97-AF65-F5344CB8AC3E}">
        <p14:creationId xmlns:p14="http://schemas.microsoft.com/office/powerpoint/2010/main" val="2524482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33B25-6B2F-88E3-ACD5-A81BEF584886}"/>
              </a:ext>
            </a:extLst>
          </p:cNvPr>
          <p:cNvSpPr>
            <a:spLocks noGrp="1"/>
          </p:cNvSpPr>
          <p:nvPr>
            <p:ph type="title"/>
          </p:nvPr>
        </p:nvSpPr>
        <p:spPr>
          <a:xfrm>
            <a:off x="640080" y="640080"/>
            <a:ext cx="3566160" cy="3580330"/>
          </a:xfrm>
        </p:spPr>
        <p:txBody>
          <a:bodyPr vert="horz" lIns="91440" tIns="45720" rIns="91440" bIns="45720" rtlCol="0" anchor="b">
            <a:normAutofit/>
          </a:bodyPr>
          <a:lstStyle/>
          <a:p>
            <a:r>
              <a:rPr lang="en-US" sz="5400"/>
              <a:t>EDA</a:t>
            </a:r>
          </a:p>
        </p:txBody>
      </p:sp>
      <p:pic>
        <p:nvPicPr>
          <p:cNvPr id="5" name="Picture 4" descr="A screenshot of a computer&#10;&#10;Description automatically generated">
            <a:extLst>
              <a:ext uri="{FF2B5EF4-FFF2-40B4-BE49-F238E27FC236}">
                <a16:creationId xmlns:a16="http://schemas.microsoft.com/office/drawing/2014/main" id="{8415ADD0-A418-B2EA-F804-FBB2149586B0}"/>
              </a:ext>
            </a:extLst>
          </p:cNvPr>
          <p:cNvPicPr>
            <a:picLocks noChangeAspect="1"/>
          </p:cNvPicPr>
          <p:nvPr/>
        </p:nvPicPr>
        <p:blipFill>
          <a:blip r:embed="rId2"/>
          <a:stretch>
            <a:fillRect/>
          </a:stretch>
        </p:blipFill>
        <p:spPr>
          <a:xfrm>
            <a:off x="3807046" y="451223"/>
            <a:ext cx="3300984" cy="2525252"/>
          </a:xfrm>
          <a:prstGeom prst="rect">
            <a:avLst/>
          </a:prstGeom>
        </p:spPr>
      </p:pic>
      <p:pic>
        <p:nvPicPr>
          <p:cNvPr id="11" name="Picture 10" descr="A graph of points per race&#10;&#10;Description automatically generated">
            <a:extLst>
              <a:ext uri="{FF2B5EF4-FFF2-40B4-BE49-F238E27FC236}">
                <a16:creationId xmlns:a16="http://schemas.microsoft.com/office/drawing/2014/main" id="{F4083B92-06E0-AD30-B5D7-DB794D0A583A}"/>
              </a:ext>
            </a:extLst>
          </p:cNvPr>
          <p:cNvPicPr>
            <a:picLocks noChangeAspect="1"/>
          </p:cNvPicPr>
          <p:nvPr/>
        </p:nvPicPr>
        <p:blipFill>
          <a:blip r:embed="rId3"/>
          <a:stretch>
            <a:fillRect/>
          </a:stretch>
        </p:blipFill>
        <p:spPr>
          <a:xfrm>
            <a:off x="7929419" y="1178802"/>
            <a:ext cx="3438144" cy="1797673"/>
          </a:xfrm>
          <a:prstGeom prst="rect">
            <a:avLst/>
          </a:prstGeom>
        </p:spPr>
      </p:pic>
      <p:sp>
        <p:nvSpPr>
          <p:cNvPr id="47"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different colored circles&#10;&#10;Description automatically generated">
            <a:extLst>
              <a:ext uri="{FF2B5EF4-FFF2-40B4-BE49-F238E27FC236}">
                <a16:creationId xmlns:a16="http://schemas.microsoft.com/office/drawing/2014/main" id="{001183B2-5444-E6F9-ED4F-2CB2975DC33E}"/>
              </a:ext>
            </a:extLst>
          </p:cNvPr>
          <p:cNvPicPr>
            <a:picLocks noChangeAspect="1"/>
          </p:cNvPicPr>
          <p:nvPr/>
        </p:nvPicPr>
        <p:blipFill>
          <a:blip r:embed="rId4"/>
          <a:stretch>
            <a:fillRect/>
          </a:stretch>
        </p:blipFill>
        <p:spPr>
          <a:xfrm>
            <a:off x="3306726" y="3726073"/>
            <a:ext cx="5152112" cy="2961212"/>
          </a:xfrm>
          <a:prstGeom prst="rect">
            <a:avLst/>
          </a:prstGeom>
        </p:spPr>
      </p:pic>
      <p:pic>
        <p:nvPicPr>
          <p:cNvPr id="3" name="Picture 2" descr="A graph of a number of races&#10;&#10;Description automatically generated">
            <a:extLst>
              <a:ext uri="{FF2B5EF4-FFF2-40B4-BE49-F238E27FC236}">
                <a16:creationId xmlns:a16="http://schemas.microsoft.com/office/drawing/2014/main" id="{071E1B59-2917-A0E6-E1AA-45542568466E}"/>
              </a:ext>
            </a:extLst>
          </p:cNvPr>
          <p:cNvPicPr>
            <a:picLocks noChangeAspect="1"/>
          </p:cNvPicPr>
          <p:nvPr/>
        </p:nvPicPr>
        <p:blipFill>
          <a:blip r:embed="rId5"/>
          <a:stretch>
            <a:fillRect/>
          </a:stretch>
        </p:blipFill>
        <p:spPr>
          <a:xfrm>
            <a:off x="8113777" y="3429000"/>
            <a:ext cx="3438143" cy="1340875"/>
          </a:xfrm>
          <a:prstGeom prst="rect">
            <a:avLst/>
          </a:prstGeom>
        </p:spPr>
      </p:pic>
    </p:spTree>
    <p:extLst>
      <p:ext uri="{BB962C8B-B14F-4D97-AF65-F5344CB8AC3E}">
        <p14:creationId xmlns:p14="http://schemas.microsoft.com/office/powerpoint/2010/main" val="370661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01E27-454F-199A-3FA2-4A8609657532}"/>
              </a:ext>
            </a:extLst>
          </p:cNvPr>
          <p:cNvSpPr>
            <a:spLocks noGrp="1"/>
          </p:cNvSpPr>
          <p:nvPr>
            <p:ph type="title"/>
          </p:nvPr>
        </p:nvSpPr>
        <p:spPr>
          <a:xfrm>
            <a:off x="1136397" y="381462"/>
            <a:ext cx="5323715" cy="1642970"/>
          </a:xfrm>
        </p:spPr>
        <p:txBody>
          <a:bodyPr anchor="b">
            <a:normAutofit/>
          </a:bodyPr>
          <a:lstStyle/>
          <a:p>
            <a:r>
              <a:rPr lang="en-IN" sz="4000" dirty="0"/>
              <a:t>Model Training And Validation</a:t>
            </a:r>
            <a:endParaRPr lang="en-US" sz="4000" dirty="0"/>
          </a:p>
        </p:txBody>
      </p:sp>
      <p:sp>
        <p:nvSpPr>
          <p:cNvPr id="3" name="Content Placeholder 2">
            <a:extLst>
              <a:ext uri="{FF2B5EF4-FFF2-40B4-BE49-F238E27FC236}">
                <a16:creationId xmlns:a16="http://schemas.microsoft.com/office/drawing/2014/main" id="{D64D2982-1E0A-802E-DA01-9EE7728B68B2}"/>
              </a:ext>
            </a:extLst>
          </p:cNvPr>
          <p:cNvSpPr>
            <a:spLocks noGrp="1"/>
          </p:cNvSpPr>
          <p:nvPr>
            <p:ph idx="1"/>
          </p:nvPr>
        </p:nvSpPr>
        <p:spPr>
          <a:xfrm>
            <a:off x="1144923" y="2405894"/>
            <a:ext cx="5315189" cy="3535083"/>
          </a:xfrm>
        </p:spPr>
        <p:txBody>
          <a:bodyPr anchor="t">
            <a:normAutofit/>
          </a:bodyPr>
          <a:lstStyle/>
          <a:p>
            <a:r>
              <a:rPr lang="en-US" sz="2000" dirty="0"/>
              <a:t>Selected features from the original </a:t>
            </a:r>
            <a:r>
              <a:rPr lang="en-US" sz="2000" dirty="0" err="1"/>
              <a:t>dataframe</a:t>
            </a:r>
            <a:r>
              <a:rPr lang="en-US" sz="2000" dirty="0"/>
              <a:t>: </a:t>
            </a:r>
            <a:r>
              <a:rPr lang="en-US" sz="2000" dirty="0" err="1"/>
              <a:t>raceId</a:t>
            </a:r>
            <a:r>
              <a:rPr lang="en-US" sz="2000" dirty="0"/>
              <a:t>, </a:t>
            </a:r>
            <a:r>
              <a:rPr lang="en-US" sz="2000" dirty="0" err="1"/>
              <a:t>driverId</a:t>
            </a:r>
            <a:r>
              <a:rPr lang="en-US" sz="2000" dirty="0"/>
              <a:t>, </a:t>
            </a:r>
            <a:r>
              <a:rPr lang="en-US" sz="2000" dirty="0" err="1"/>
              <a:t>constructorId</a:t>
            </a:r>
            <a:r>
              <a:rPr lang="en-US" sz="2000" dirty="0"/>
              <a:t>, grid (starting </a:t>
            </a:r>
            <a:r>
              <a:rPr lang="en-US" sz="1800" dirty="0" err="1">
                <a:latin typeface="Helvetica Neue" panose="02000503000000020004" pitchFamily="2" charset="0"/>
              </a:rPr>
              <a:t>postion</a:t>
            </a:r>
            <a:r>
              <a:rPr lang="en-US" sz="2000" dirty="0"/>
              <a:t>), </a:t>
            </a:r>
            <a:r>
              <a:rPr lang="en-US" sz="2000" dirty="0" err="1"/>
              <a:t>positionOrder</a:t>
            </a:r>
            <a:r>
              <a:rPr lang="en-US" sz="2000" dirty="0"/>
              <a:t> (finishing position)</a:t>
            </a:r>
          </a:p>
          <a:p>
            <a:r>
              <a:rPr lang="en-IN" sz="2000" dirty="0"/>
              <a:t>Conducted feature engineering to extract and refine key features for model training.</a:t>
            </a:r>
          </a:p>
          <a:p>
            <a:r>
              <a:rPr lang="en-IN" sz="2000" dirty="0"/>
              <a:t>Split the dataset into training, testing, and validation sets, stratified by year.</a:t>
            </a:r>
          </a:p>
          <a:p>
            <a:r>
              <a:rPr lang="en-IN" sz="2000" dirty="0"/>
              <a:t>Evaluated three machine learning models: Logistic Regression, Random Forest, and Decision Tree Classifier.</a:t>
            </a:r>
            <a:endParaRPr lang="en-US" sz="2000" dirty="0"/>
          </a:p>
          <a:p>
            <a:endParaRPr lang="en-US"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246834B3-A492-9899-C3D7-1A433DB452F4}"/>
              </a:ext>
            </a:extLst>
          </p:cNvPr>
          <p:cNvPicPr>
            <a:picLocks noChangeAspect="1"/>
          </p:cNvPicPr>
          <p:nvPr/>
        </p:nvPicPr>
        <p:blipFill>
          <a:blip r:embed="rId2"/>
          <a:stretch>
            <a:fillRect/>
          </a:stretch>
        </p:blipFill>
        <p:spPr>
          <a:xfrm>
            <a:off x="6265826" y="242516"/>
            <a:ext cx="4505190" cy="296383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C87F1B3-BAFA-0E1E-4663-660E7E1CCEA9}"/>
              </a:ext>
            </a:extLst>
          </p:cNvPr>
          <p:cNvPicPr>
            <a:picLocks noChangeAspect="1"/>
          </p:cNvPicPr>
          <p:nvPr/>
        </p:nvPicPr>
        <p:blipFill>
          <a:blip r:embed="rId3"/>
          <a:stretch>
            <a:fillRect/>
          </a:stretch>
        </p:blipFill>
        <p:spPr>
          <a:xfrm>
            <a:off x="7605036" y="3345296"/>
            <a:ext cx="4304984" cy="3270187"/>
          </a:xfrm>
          <a:prstGeom prst="rect">
            <a:avLst/>
          </a:prstGeom>
        </p:spPr>
      </p:pic>
    </p:spTree>
    <p:extLst>
      <p:ext uri="{BB962C8B-B14F-4D97-AF65-F5344CB8AC3E}">
        <p14:creationId xmlns:p14="http://schemas.microsoft.com/office/powerpoint/2010/main" val="51100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F27-B256-53F8-9CB3-5BD23D55D1F9}"/>
              </a:ext>
            </a:extLst>
          </p:cNvPr>
          <p:cNvSpPr>
            <a:spLocks noGrp="1"/>
          </p:cNvSpPr>
          <p:nvPr>
            <p:ph type="title"/>
          </p:nvPr>
        </p:nvSpPr>
        <p:spPr/>
        <p:txBody>
          <a:bodyPr/>
          <a:lstStyle/>
          <a:p>
            <a:r>
              <a:rPr lang="en-IN" dirty="0"/>
              <a:t>Results And Analysis</a:t>
            </a:r>
            <a:endParaRPr lang="en-US" dirty="0"/>
          </a:p>
        </p:txBody>
      </p:sp>
      <p:pic>
        <p:nvPicPr>
          <p:cNvPr id="7" name="Picture 6" descr="A screen shot of a computer&#10;&#10;Description automatically generated">
            <a:extLst>
              <a:ext uri="{FF2B5EF4-FFF2-40B4-BE49-F238E27FC236}">
                <a16:creationId xmlns:a16="http://schemas.microsoft.com/office/drawing/2014/main" id="{A69261D0-1F36-BA7A-D5AC-641133E3A715}"/>
              </a:ext>
            </a:extLst>
          </p:cNvPr>
          <p:cNvPicPr>
            <a:picLocks noChangeAspect="1"/>
          </p:cNvPicPr>
          <p:nvPr/>
        </p:nvPicPr>
        <p:blipFill>
          <a:blip r:embed="rId2"/>
          <a:stretch>
            <a:fillRect/>
          </a:stretch>
        </p:blipFill>
        <p:spPr>
          <a:xfrm>
            <a:off x="6938962" y="1690688"/>
            <a:ext cx="5178242" cy="4056185"/>
          </a:xfrm>
          <a:prstGeom prst="rect">
            <a:avLst/>
          </a:prstGeom>
        </p:spPr>
      </p:pic>
      <p:sp>
        <p:nvSpPr>
          <p:cNvPr id="4" name="TextBox 3">
            <a:extLst>
              <a:ext uri="{FF2B5EF4-FFF2-40B4-BE49-F238E27FC236}">
                <a16:creationId xmlns:a16="http://schemas.microsoft.com/office/drawing/2014/main" id="{883E624D-7685-5EE5-92CD-9AAEA0A18ED9}"/>
              </a:ext>
            </a:extLst>
          </p:cNvPr>
          <p:cNvSpPr txBox="1"/>
          <p:nvPr/>
        </p:nvSpPr>
        <p:spPr>
          <a:xfrm>
            <a:off x="764952" y="3684838"/>
            <a:ext cx="6100762" cy="1477328"/>
          </a:xfrm>
          <a:prstGeom prst="rect">
            <a:avLst/>
          </a:prstGeom>
          <a:noFill/>
        </p:spPr>
        <p:txBody>
          <a:bodyPr wrap="square">
            <a:spAutoFit/>
          </a:bodyPr>
          <a:lstStyle/>
          <a:p>
            <a:r>
              <a:rPr lang="en-IN" dirty="0">
                <a:effectLst/>
                <a:latin typeface="Helvetica Neue" panose="02000503000000020004" pitchFamily="2" charset="0"/>
              </a:rPr>
              <a:t>The model can be used to predict race outcomes, identify potential podium contenders, and assess team performance. This enables stakeholders, such as fans, teams, and sponsors, to make informed decisions based on these insights.</a:t>
            </a:r>
          </a:p>
        </p:txBody>
      </p:sp>
      <p:sp>
        <p:nvSpPr>
          <p:cNvPr id="6" name="TextBox 5">
            <a:extLst>
              <a:ext uri="{FF2B5EF4-FFF2-40B4-BE49-F238E27FC236}">
                <a16:creationId xmlns:a16="http://schemas.microsoft.com/office/drawing/2014/main" id="{EAD0313E-6800-CECA-9940-CFC86BF38429}"/>
              </a:ext>
            </a:extLst>
          </p:cNvPr>
          <p:cNvSpPr txBox="1"/>
          <p:nvPr/>
        </p:nvSpPr>
        <p:spPr>
          <a:xfrm>
            <a:off x="764952" y="1690688"/>
            <a:ext cx="6100762" cy="1200329"/>
          </a:xfrm>
          <a:prstGeom prst="rect">
            <a:avLst/>
          </a:prstGeom>
          <a:noFill/>
        </p:spPr>
        <p:txBody>
          <a:bodyPr wrap="square">
            <a:spAutoFit/>
          </a:bodyPr>
          <a:lstStyle/>
          <a:p>
            <a:r>
              <a:rPr lang="en-IN" dirty="0">
                <a:latin typeface="Helvetica Neue" panose="02000503000000020004" pitchFamily="2" charset="0"/>
              </a:rPr>
              <a:t>The</a:t>
            </a:r>
            <a:r>
              <a:rPr lang="en-IN" b="0" i="0" u="none" strike="noStrike" dirty="0">
                <a:effectLst/>
                <a:latin typeface="__fkGroteskNeue_598ab8"/>
              </a:rPr>
              <a:t> Random Forest Classifier performs best with an area of 0.86, followed by Logistic Regression with 0.80, while the Decision Tree Classifier shows the poorest performance with an area of 0.61. </a:t>
            </a:r>
            <a:endParaRPr lang="en-US" dirty="0"/>
          </a:p>
        </p:txBody>
      </p:sp>
    </p:spTree>
    <p:extLst>
      <p:ext uri="{BB962C8B-B14F-4D97-AF65-F5344CB8AC3E}">
        <p14:creationId xmlns:p14="http://schemas.microsoft.com/office/powerpoint/2010/main" val="1452380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1490</TotalTime>
  <Words>266</Words>
  <Application>Microsoft Macintosh PowerPoint</Application>
  <PresentationFormat>Widescreen</PresentationFormat>
  <Paragraphs>20</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__fkGroteskNeue_598ab8</vt:lpstr>
      <vt:lpstr>Aptos</vt:lpstr>
      <vt:lpstr>Aptos Display</vt:lpstr>
      <vt:lpstr>Arial</vt:lpstr>
      <vt:lpstr>Helvetica</vt:lpstr>
      <vt:lpstr>Helvetica Neue</vt:lpstr>
      <vt:lpstr>Office Theme</vt:lpstr>
      <vt:lpstr>FORMULA-1 RACE OUTCOMES PREDICTION </vt:lpstr>
      <vt:lpstr>PROJECT OVERVIEW</vt:lpstr>
      <vt:lpstr>DATABASE SCHEMA</vt:lpstr>
      <vt:lpstr>DATABASE CONNECTION</vt:lpstr>
      <vt:lpstr>EDA</vt:lpstr>
      <vt:lpstr>Model Training And Validation</vt:lpstr>
      <vt:lpstr>Results And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Yogita Bisht</dc:creator>
  <cp:lastModifiedBy>Yogita Bisht</cp:lastModifiedBy>
  <cp:revision>29</cp:revision>
  <dcterms:created xsi:type="dcterms:W3CDTF">2024-12-01T21:36:05Z</dcterms:created>
  <dcterms:modified xsi:type="dcterms:W3CDTF">2024-12-09T22:43:51Z</dcterms:modified>
</cp:coreProperties>
</file>